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7" r:id="rId9"/>
    <p:sldId id="264" r:id="rId10"/>
    <p:sldId id="272" r:id="rId11"/>
    <p:sldId id="273" r:id="rId12"/>
    <p:sldId id="269" r:id="rId13"/>
    <p:sldId id="268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2" autoAdjust="0"/>
    <p:restoredTop sz="94660" autoAdjust="0"/>
  </p:normalViewPr>
  <p:slideViewPr>
    <p:cSldViewPr>
      <p:cViewPr varScale="1">
        <p:scale>
          <a:sx n="67" d="100"/>
          <a:sy n="67" d="100"/>
        </p:scale>
        <p:origin x="-438" y="-96"/>
      </p:cViewPr>
      <p:guideLst>
        <p:guide orient="horz" pos="1616"/>
        <p:guide pos="2880"/>
      </p:guideLst>
    </p:cSldViewPr>
  </p:slideViewPr>
  <p:outlineViewPr>
    <p:cViewPr>
      <p:scale>
        <a:sx n="33" d="100"/>
        <a:sy n="33" d="100"/>
      </p:scale>
      <p:origin x="0" y="4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070" y="-84"/>
      </p:cViewPr>
      <p:guideLst>
        <p:guide orient="horz" pos="2880"/>
        <p:guide pos="216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113BE-C7CA-403F-92A4-925EFD0E5DA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DD967-488A-40F4-A315-4CED3F3AB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402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855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24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71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96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90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5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04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55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459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94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61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6" Type="http://schemas.microsoft.com/office/2007/relationships/hdphoto" Target="../media/hdphoto3.wdp"/><Relationship Id="rId5" Type="http://schemas.openxmlformats.org/officeDocument/2006/relationships/image" Target="../media/image14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WORK\РК 2015\1270579712_h-247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5" t="9321" r="4821" b="2000"/>
          <a:stretch/>
        </p:blipFill>
        <p:spPr bwMode="auto">
          <a:xfrm>
            <a:off x="179390" y="188550"/>
            <a:ext cx="8732109" cy="648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79390" y="1484730"/>
            <a:ext cx="8640960" cy="2304330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Bookman Old Style" pitchFamily="18" charset="0"/>
                <a:cs typeface="Arial" pitchFamily="34" charset="0"/>
              </a:rPr>
              <a:t>Региональный компонент на уроках технологии </a:t>
            </a:r>
            <a:br>
              <a:rPr lang="ru-RU" sz="6000" dirty="0" smtClean="0">
                <a:latin typeface="Bookman Old Style" pitchFamily="18" charset="0"/>
                <a:cs typeface="Arial" pitchFamily="34" charset="0"/>
              </a:rPr>
            </a:br>
            <a:r>
              <a:rPr lang="ru-RU" sz="4800" i="1" dirty="0">
                <a:latin typeface="Bookman Old Style" pitchFamily="18" charset="0"/>
                <a:cs typeface="Arial" pitchFamily="34" charset="0"/>
              </a:rPr>
              <a:t>(швейное дело)</a:t>
            </a:r>
            <a:endParaRPr lang="ru-RU" sz="4800" i="1" dirty="0"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283960" y="4725180"/>
            <a:ext cx="4464620" cy="172815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Учитель технологии 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квалификационной категории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Мельникова Елена Игоревна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ГБОУ АО «Северодвинская СКОШИ»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1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430" y="332570"/>
            <a:ext cx="8209140" cy="59768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0" indent="0" algn="just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Знание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истории родного края, национальной культуры своего народа делает человека духовно богатым, ответственным за настоящее и будущее своего народа, формирует целостное восприятие народного творчества, способствует воспитанию уважения к обычаям других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народов.</a:t>
            </a:r>
          </a:p>
          <a:p>
            <a:pPr marL="0" indent="0" algn="just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	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современном образовательном процессе большое внимание уделяется использованию на уроках большинства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учебных предметов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регионального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компонента, не является исключением и предмет технология.</a:t>
            </a:r>
          </a:p>
          <a:p>
            <a:pPr marL="0" indent="0" algn="just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063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Виды традиционного рукоделия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9" name="Объект 7"/>
          <p:cNvSpPr>
            <a:spLocks noGrp="1"/>
          </p:cNvSpPr>
          <p:nvPr>
            <p:ph sz="half" idx="2"/>
          </p:nvPr>
        </p:nvSpPr>
        <p:spPr>
          <a:xfrm>
            <a:off x="235395" y="1556740"/>
            <a:ext cx="8729215" cy="50407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Лоскутное 	 Русская народная  Вышивка  Ткачество</a:t>
            </a:r>
          </a:p>
          <a:p>
            <a:pPr marL="0" indent="0">
              <a:buNone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шитье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	             кукла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33" name="Picture 9" descr="D:\WORK\РК 2015\32250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" y="2996940"/>
            <a:ext cx="2021407" cy="324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Elena\Pictures\Рисун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30" y="2204830"/>
            <a:ext cx="2160300" cy="31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WORK\РК 2015\1270578702_dsc09189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60" y="4201722"/>
            <a:ext cx="2467730" cy="237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D:\WORK\РК 2015\vladimirskaya-stolbushk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00" y="3212970"/>
            <a:ext cx="2088290" cy="346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Прямая со стрелкой 22"/>
          <p:cNvCxnSpPr/>
          <p:nvPr/>
        </p:nvCxnSpPr>
        <p:spPr>
          <a:xfrm>
            <a:off x="3563860" y="836640"/>
            <a:ext cx="0" cy="7921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1043510" y="764630"/>
            <a:ext cx="432060" cy="7921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6084210" y="836640"/>
            <a:ext cx="0" cy="7921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7884460" y="764630"/>
            <a:ext cx="360050" cy="7921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15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580"/>
            <a:ext cx="8229600" cy="572158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уроках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технологии (швейное дело)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целесообразнее применять «традиционные технологии», связанные с использовать тканей, лоскутиков, ниток. Поэтому в содержание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календарно -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тематического планирования включаются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такие темы как: </a:t>
            </a:r>
            <a:r>
              <a:rPr lang="ru-RU" sz="26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лоскутное шитье</a:t>
            </a:r>
            <a:r>
              <a:rPr lang="ru-RU" sz="2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текстильная </a:t>
            </a:r>
            <a:r>
              <a:rPr lang="ru-RU" sz="2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кукла</a:t>
            </a:r>
            <a:r>
              <a:rPr lang="ru-RU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для отделки швейных изделий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используется </a:t>
            </a:r>
            <a:r>
              <a:rPr lang="ru-RU" sz="2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вышивка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	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В процессе получения разнообразных практических навыков на уроках технологии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дети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начинают понимать, что смысл жизни в созидательном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труде, начинают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больше любить свою малую родину, уважать традиции и обычаи своего народа.</a:t>
            </a:r>
          </a:p>
          <a:p>
            <a:pPr marL="0" indent="0" algn="just">
              <a:buNone/>
            </a:pP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84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380" y="980660"/>
            <a:ext cx="5760800" cy="5688790"/>
          </a:xfrm>
        </p:spPr>
        <p:txBody>
          <a:bodyPr anchor="ctr"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Блок символизирует бревенчатую избу с бревнами-полосками и очагом в середине. Огонь освещая дом, давал глубокие тени в дальних углах, поэтому вокруг центрального (обычно красного) квадрата нашивались полоски тканей: с одной стороны – темные, с другой – светлые. </a:t>
            </a:r>
          </a:p>
          <a:p>
            <a:pPr marL="0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 русских </a:t>
            </a:r>
            <a:r>
              <a:rPr lang="ru-RU" dirty="0">
                <a:latin typeface="Arial" pitchFamily="34" charset="0"/>
                <a:cs typeface="Arial" pitchFamily="34" charset="0"/>
              </a:rPr>
              <a:t>деревнях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иногда центральный квадрат делают из синей ткани, полоски цветными и называют такой блок «Колодец».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440" y="188550"/>
            <a:ext cx="8229600" cy="864120"/>
          </a:xfrm>
          <a:effectLst>
            <a:glow rad="127000"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Лоскутный блок «Изба».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WORK\РК 2015\DSC022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0" r="-4879"/>
          <a:stretch/>
        </p:blipFill>
        <p:spPr bwMode="auto">
          <a:xfrm>
            <a:off x="5881870" y="1196690"/>
            <a:ext cx="3287270" cy="548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01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460" y="260560"/>
            <a:ext cx="7489040" cy="187226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Лоскутное панно 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«Сердце», выполненное 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в технике 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изба.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" r="1" b="1942"/>
          <a:stretch/>
        </p:blipFill>
        <p:spPr bwMode="auto">
          <a:xfrm>
            <a:off x="4283960" y="2276840"/>
            <a:ext cx="4676352" cy="434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400" y="1670838"/>
            <a:ext cx="417658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Чтобы пробудить интерес учащихся к культуре, традициям своего народа, национальным ремеслам, подбираю </a:t>
            </a:r>
            <a:r>
              <a:rPr lang="ru-RU" sz="2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современные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швейные изделия с использованием </a:t>
            </a:r>
            <a:r>
              <a:rPr lang="ru-RU" sz="2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традиционных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технологий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69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63318" y="5301260"/>
            <a:ext cx="8229600" cy="121501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Ученицы 8В класса выполняют панно «Сердце».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E:\РК 2015\20150122_0958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30" y="332570"/>
            <a:ext cx="4038600" cy="214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РК 2015\20150122_1013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69" y="332571"/>
            <a:ext cx="3938678" cy="216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69" y="2812165"/>
            <a:ext cx="3861123" cy="216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30" y="2752886"/>
            <a:ext cx="4026099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28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РК 2015\20150213_0924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6" t="4160" r="12149" b="3082"/>
          <a:stretch/>
        </p:blipFill>
        <p:spPr bwMode="auto">
          <a:xfrm rot="5400000">
            <a:off x="-506410" y="2242540"/>
            <a:ext cx="4329113" cy="295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РК 2015\20150201_1117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8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04" t="3249" r="25868" b="3083"/>
          <a:stretch/>
        </p:blipFill>
        <p:spPr bwMode="auto">
          <a:xfrm>
            <a:off x="3419840" y="1556740"/>
            <a:ext cx="2592360" cy="260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РК 2015\20150201_11121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91" t="3982" r="30263" b="3827"/>
          <a:stretch/>
        </p:blipFill>
        <p:spPr bwMode="auto">
          <a:xfrm>
            <a:off x="6228230" y="3861060"/>
            <a:ext cx="2609735" cy="266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550" y="116540"/>
            <a:ext cx="597683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prstClr val="black"/>
                </a:solidFill>
                <a:latin typeface="Arial" pitchFamily="34" charset="0"/>
                <a:ea typeface="+mj-ea"/>
                <a:cs typeface="Arial" pitchFamily="34" charset="0"/>
              </a:rPr>
              <a:t>Работы учащихся</a:t>
            </a:r>
          </a:p>
          <a:p>
            <a:pPr algn="ctr"/>
            <a:r>
              <a:rPr lang="ru-RU" sz="3200" i="1" dirty="0" smtClean="0">
                <a:solidFill>
                  <a:prstClr val="black"/>
                </a:solidFill>
                <a:latin typeface="Arial" pitchFamily="34" charset="0"/>
                <a:ea typeface="+mj-ea"/>
                <a:cs typeface="Arial" pitchFamily="34" charset="0"/>
              </a:rPr>
              <a:t>(традиционные техники).</a:t>
            </a:r>
            <a:endParaRPr lang="ru-RU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23410" y="6093370"/>
            <a:ext cx="3168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Техника «Спираль»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4210" y="1700760"/>
            <a:ext cx="3168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Техника «Русский квадрат»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3810" y="4725180"/>
            <a:ext cx="331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Техника «Мельница»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65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WORK\РК 2015\beregini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06" b="9450"/>
          <a:stretch/>
        </p:blipFill>
        <p:spPr bwMode="auto">
          <a:xfrm>
            <a:off x="1475570" y="1772770"/>
            <a:ext cx="6340460" cy="437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430" y="1196690"/>
            <a:ext cx="8353160" cy="525673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0" indent="0" algn="just">
              <a:buNone/>
            </a:pPr>
            <a:r>
              <a:rPr lang="ru-RU" sz="112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11200" dirty="0" smtClean="0">
                <a:latin typeface="Arial" pitchFamily="34" charset="0"/>
                <a:cs typeface="Arial" pitchFamily="34" charset="0"/>
              </a:rPr>
              <a:t>Русская </a:t>
            </a:r>
            <a:r>
              <a:rPr lang="ru-RU" sz="11200" dirty="0">
                <a:latin typeface="Arial" pitchFamily="34" charset="0"/>
                <a:cs typeface="Arial" pitchFamily="34" charset="0"/>
              </a:rPr>
              <a:t>народная кукла занимает особое место в традиционной культуре. Жизнь народа немыслима без фольклора, традиционных праздников, обрядов, национальных костюмов, предметов прикладного искусства, в том числе кукол. </a:t>
            </a:r>
            <a:endParaRPr lang="ru-RU" sz="11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112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11200" dirty="0" smtClean="0">
                <a:latin typeface="Arial" pitchFamily="34" charset="0"/>
                <a:cs typeface="Arial" pitchFamily="34" charset="0"/>
              </a:rPr>
              <a:t>Традиционные </a:t>
            </a:r>
            <a:r>
              <a:rPr lang="ru-RU" sz="11200" dirty="0">
                <a:latin typeface="Arial" pitchFamily="34" charset="0"/>
                <a:cs typeface="Arial" pitchFamily="34" charset="0"/>
              </a:rPr>
              <a:t>русские куклы участвовали во многих народных обрядах, как праздничных, так и бытовых. Кроме этого традиционные русские куклы изготавливались и </a:t>
            </a:r>
            <a:r>
              <a:rPr lang="ru-RU" sz="11200" dirty="0" smtClean="0">
                <a:latin typeface="Arial" pitchFamily="34" charset="0"/>
                <a:cs typeface="Arial" pitchFamily="34" charset="0"/>
              </a:rPr>
              <a:t>для детей.</a:t>
            </a:r>
          </a:p>
          <a:p>
            <a:pPr marL="0" indent="0" algn="just">
              <a:buNone/>
            </a:pPr>
            <a:endParaRPr lang="ru-RU" sz="11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112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112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1200" dirty="0">
                <a:latin typeface="Arial" pitchFamily="34" charset="0"/>
                <a:cs typeface="Arial" pitchFamily="34" charset="0"/>
              </a:rPr>
              <a:t>предназначению существовали: </a:t>
            </a:r>
            <a:r>
              <a:rPr lang="ru-RU" sz="11200" i="1" dirty="0">
                <a:latin typeface="Arial" pitchFamily="34" charset="0"/>
                <a:cs typeface="Arial" pitchFamily="34" charset="0"/>
              </a:rPr>
              <a:t>обрядовые, </a:t>
            </a:r>
            <a:r>
              <a:rPr lang="ru-RU" sz="11200" i="1" dirty="0" err="1">
                <a:latin typeface="Arial" pitchFamily="34" charset="0"/>
                <a:cs typeface="Arial" pitchFamily="34" charset="0"/>
              </a:rPr>
              <a:t>обереговые</a:t>
            </a:r>
            <a:r>
              <a:rPr lang="ru-RU" sz="11200" i="1" dirty="0">
                <a:latin typeface="Arial" pitchFamily="34" charset="0"/>
                <a:cs typeface="Arial" pitchFamily="34" charset="0"/>
              </a:rPr>
              <a:t> и игровые </a:t>
            </a:r>
            <a:r>
              <a:rPr lang="ru-RU" sz="11200" dirty="0">
                <a:latin typeface="Arial" pitchFamily="34" charset="0"/>
                <a:cs typeface="Arial" pitchFamily="34" charset="0"/>
              </a:rPr>
              <a:t>русские </a:t>
            </a:r>
            <a:r>
              <a:rPr lang="ru-RU" sz="11200" dirty="0" smtClean="0">
                <a:latin typeface="Arial" pitchFamily="34" charset="0"/>
                <a:cs typeface="Arial" pitchFamily="34" charset="0"/>
              </a:rPr>
              <a:t>куклы.</a:t>
            </a:r>
            <a:endParaRPr lang="ru-RU" sz="1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440" y="116540"/>
            <a:ext cx="8229600" cy="936130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усская народная кукла</a:t>
            </a:r>
            <a:endParaRPr lang="ru-RU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528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420" y="274848"/>
            <a:ext cx="8229600" cy="77803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Кукла на Счастье 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Ржевское счастье).</a:t>
            </a:r>
            <a:endParaRPr lang="ru-RU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400" y="1124680"/>
            <a:ext cx="4464620" cy="54727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>
                <a:latin typeface="Arial" pitchFamily="34" charset="0"/>
                <a:cs typeface="Arial" pitchFamily="34" charset="0"/>
              </a:rPr>
              <a:t>традиционной кукле Счастье главное − это волосы, в них женская сила. Коса закручивается вверх и служит опорой кукле, делая её устойчивой. Немногие традиционные народные куклы могут стоять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самостоятельно. </a:t>
            </a:r>
          </a:p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Ржевка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 -  </a:t>
            </a:r>
            <a:r>
              <a:rPr lang="ru-RU" dirty="0">
                <a:latin typeface="Arial" pitchFamily="34" charset="0"/>
                <a:cs typeface="Arial" pitchFamily="34" charset="0"/>
              </a:rPr>
              <a:t>кукла-символ, символ женского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счастья  она вполне может быть замечательным подарком и в наши дни .</a:t>
            </a:r>
            <a:r>
              <a:rPr lang="ru-RU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pic>
        <p:nvPicPr>
          <p:cNvPr id="3074" name="Picture 2" descr="D:\WORK\РК 2015\076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30" y="3391948"/>
            <a:ext cx="4182620" cy="316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4010" y="1556740"/>
            <a:ext cx="435597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Кукла «</a:t>
            </a:r>
            <a:r>
              <a:rPr lang="ru-RU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Ржевское счастье</a:t>
            </a:r>
            <a:r>
              <a:rPr lang="ru-RU" sz="2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 была найдена на раскопках </a:t>
            </a:r>
            <a:r>
              <a:rPr lang="ru-RU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года Ржева </a:t>
            </a:r>
            <a:r>
              <a:rPr lang="ru-RU" sz="2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слое </a:t>
            </a:r>
            <a:r>
              <a:rPr lang="en-US" sz="2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ru-RU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века. </a:t>
            </a:r>
          </a:p>
        </p:txBody>
      </p:sp>
    </p:spTree>
    <p:extLst>
      <p:ext uri="{BB962C8B-B14F-4D97-AF65-F5344CB8AC3E}">
        <p14:creationId xmlns:p14="http://schemas.microsoft.com/office/powerpoint/2010/main" val="3708841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32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Работы учащихся.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400" y="1340710"/>
            <a:ext cx="4038600" cy="4814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 день Сименона Столпника, проводился семейный обряд «сажание на коня».</a:t>
            </a:r>
          </a:p>
          <a:p>
            <a:pPr marL="0" indent="0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Куколки на счастье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0" y="3645030"/>
            <a:ext cx="3744520" cy="2860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0" y="2132820"/>
            <a:ext cx="4524113" cy="254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80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1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Вышивка крестом.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380" y="980660"/>
            <a:ext cx="5688790" cy="561678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8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9600" dirty="0" smtClean="0">
                <a:latin typeface="Arial" pitchFamily="34" charset="0"/>
                <a:cs typeface="Arial" pitchFamily="34" charset="0"/>
              </a:rPr>
              <a:t>	Начало истории возникновения вышивки крестом 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среди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Русичей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доподлинно неизвестно, но найденные на территории древнего государства полотна, датируемые </a:t>
            </a:r>
            <a:r>
              <a:rPr lang="en-US" sz="9600" dirty="0" smtClean="0">
                <a:latin typeface="Arial" pitchFamily="34" charset="0"/>
                <a:cs typeface="Arial" pitchFamily="34" charset="0"/>
              </a:rPr>
              <a:t>IX-XII </a:t>
            </a:r>
            <a:r>
              <a:rPr lang="ru-RU" sz="9600" dirty="0" smtClean="0">
                <a:latin typeface="Arial" pitchFamily="34" charset="0"/>
                <a:cs typeface="Arial" pitchFamily="34" charset="0"/>
              </a:rPr>
              <a:t>веками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, свидетельствуют о том, что уже в то время искусство вышивания было не просто развито, но находилось на высочайшем уровне. </a:t>
            </a:r>
            <a:r>
              <a:rPr lang="ru-RU" sz="9600" dirty="0" smtClean="0">
                <a:latin typeface="Arial" pitchFamily="34" charset="0"/>
                <a:cs typeface="Arial" pitchFamily="34" charset="0"/>
              </a:rPr>
              <a:t>Чаще 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всего люди украшали предметы быта: простыни, покрывала и скатерти. Среди одежды вышивка красовалась на головных уборах, </a:t>
            </a:r>
            <a:r>
              <a:rPr lang="ru-RU" sz="9600" dirty="0" smtClean="0">
                <a:latin typeface="Arial" pitchFamily="34" charset="0"/>
                <a:cs typeface="Arial" pitchFamily="34" charset="0"/>
              </a:rPr>
              <a:t>рубахах, сарафанах. Несмотря 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на то, что вышивка крестом имеет многовековую историю, она не потеряла популярность и в наши дни. </a:t>
            </a:r>
            <a:br>
              <a:rPr lang="ru-RU" sz="9600" dirty="0">
                <a:latin typeface="Arial" pitchFamily="34" charset="0"/>
                <a:cs typeface="Arial" pitchFamily="34" charset="0"/>
              </a:rPr>
            </a:br>
            <a:r>
              <a:rPr lang="ru-RU" sz="9600" dirty="0">
                <a:latin typeface="Arial" pitchFamily="34" charset="0"/>
                <a:cs typeface="Arial" pitchFamily="34" charset="0"/>
              </a:rPr>
              <a:t/>
            </a:r>
            <a:br>
              <a:rPr lang="ru-RU" sz="9600" dirty="0">
                <a:latin typeface="Arial" pitchFamily="34" charset="0"/>
                <a:cs typeface="Arial" pitchFamily="34" charset="0"/>
              </a:rPr>
            </a:br>
            <a:endParaRPr lang="ru-RU" sz="96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123" name="Picture 3" descr="D:\WORK\РК 2015\istoriya-razvitiya-vyshivki-krest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31" b="7858"/>
          <a:stretch/>
        </p:blipFill>
        <p:spPr bwMode="auto">
          <a:xfrm>
            <a:off x="5940190" y="2060810"/>
            <a:ext cx="3002102" cy="458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328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E:\РК 2015\20150201_1115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00" y="3645030"/>
            <a:ext cx="4291858" cy="30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:\РК 2015\20150201_1116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6" r="12777"/>
          <a:stretch/>
        </p:blipFill>
        <p:spPr bwMode="auto">
          <a:xfrm rot="5400000">
            <a:off x="-111317" y="623277"/>
            <a:ext cx="3605834" cy="28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E:\РК 2015\20150201_11173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7"/>
          <a:stretch/>
        </p:blipFill>
        <p:spPr bwMode="auto">
          <a:xfrm rot="5400000">
            <a:off x="5317861" y="3041055"/>
            <a:ext cx="4485107" cy="280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70" y="620610"/>
            <a:ext cx="50407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Arial" pitchFamily="34" charset="0"/>
                <a:cs typeface="Arial" pitchFamily="34" charset="0"/>
              </a:rPr>
              <a:t>Работы учащихся.</a:t>
            </a:r>
          </a:p>
        </p:txBody>
      </p:sp>
    </p:spTree>
    <p:extLst>
      <p:ext uri="{BB962C8B-B14F-4D97-AF65-F5344CB8AC3E}">
        <p14:creationId xmlns:p14="http://schemas.microsoft.com/office/powerpoint/2010/main" val="3534287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440" y="908651"/>
            <a:ext cx="8301610" cy="525672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Содержание </a:t>
            </a:r>
            <a:r>
              <a:rPr lang="ru-RU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регионального компонента </a:t>
            </a:r>
            <a:r>
              <a:rPr lang="ru-RU" dirty="0">
                <a:latin typeface="Arial" pitchFamily="34" charset="0"/>
                <a:cs typeface="Arial" pitchFamily="34" charset="0"/>
              </a:rPr>
              <a:t>технологической подготовки  школьников, основанное на  национальных ремеслах, промыслах, видах  декоративно-прикладного искусства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способствует</a:t>
            </a:r>
            <a:r>
              <a:rPr lang="ru-RU" dirty="0">
                <a:latin typeface="Arial" pitchFamily="34" charset="0"/>
                <a:cs typeface="Arial" pitchFamily="34" charset="0"/>
              </a:rPr>
              <a:t> приобщению обучающихся к </a:t>
            </a:r>
            <a:r>
              <a:rPr lang="ru-RU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культурно-историческому наследию своей нации, эстетическому развитию</a:t>
            </a:r>
            <a:r>
              <a:rPr lang="ru-RU" dirty="0">
                <a:latin typeface="Arial" pitchFamily="34" charset="0"/>
                <a:cs typeface="Arial" pitchFamily="34" charset="0"/>
              </a:rPr>
              <a:t> и обеспечивает более </a:t>
            </a:r>
            <a:r>
              <a:rPr lang="ru-RU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глубокое и эффективное усвоение знаний, формирование трудовых умений и навыков.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1853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</TotalTime>
  <Words>201</Words>
  <Application>Microsoft Office PowerPoint</Application>
  <PresentationFormat>Экран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Региональный компонент на уроках технологии  (швейное дело)</vt:lpstr>
      <vt:lpstr>Презентация PowerPoint</vt:lpstr>
      <vt:lpstr>Виды традиционного рукоделия </vt:lpstr>
      <vt:lpstr>Презентация PowerPoint</vt:lpstr>
      <vt:lpstr>Лоскутный блок «Изба».</vt:lpstr>
      <vt:lpstr>Презентация PowerPoint</vt:lpstr>
      <vt:lpstr>Ученицы 8В класса выполняют панно «Сердце».</vt:lpstr>
      <vt:lpstr>Презентация PowerPoint</vt:lpstr>
      <vt:lpstr>Русская народная кукла</vt:lpstr>
      <vt:lpstr>Кукла на Счастье  (Ржевское счастье).</vt:lpstr>
      <vt:lpstr>Работы учащихся.</vt:lpstr>
      <vt:lpstr>Вышивка крестом.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Melnikova</dc:creator>
  <cp:lastModifiedBy>Елена</cp:lastModifiedBy>
  <cp:revision>58</cp:revision>
  <dcterms:created xsi:type="dcterms:W3CDTF">2015-02-16T19:50:58Z</dcterms:created>
  <dcterms:modified xsi:type="dcterms:W3CDTF">2015-02-27T21:27:31Z</dcterms:modified>
</cp:coreProperties>
</file>